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customXml" Target="../customXml/item1.xml"/><Relationship Id="rId21" Type="http://schemas.openxmlformats.org/officeDocument/2006/relationships/slide" Target="slides/slide16.xml"/><Relationship Id="rId34" Type="http://schemas.openxmlformats.org/officeDocument/2006/relationships/font" Target="fonts/Raleway-boldItalic.fntdata"/><Relationship Id="rId7" Type="http://schemas.openxmlformats.org/officeDocument/2006/relationships/slide" Target="slides/slide2.xml"/><Relationship Id="rId20" Type="http://schemas.openxmlformats.org/officeDocument/2006/relationships/slide" Target="slides/slide15.xml"/><Relationship Id="rId2" Type="http://schemas.openxmlformats.org/officeDocument/2006/relationships/viewProps" Target="viewProps.xml"/><Relationship Id="rId29" Type="http://schemas.openxmlformats.org/officeDocument/2006/relationships/slide" Target="slides/slide24.xml"/><Relationship Id="rId16" Type="http://schemas.openxmlformats.org/officeDocument/2006/relationships/slide" Target="slides/slide11.xml"/><Relationship Id="rId41" Type="http://schemas.openxmlformats.org/officeDocument/2006/relationships/customXml" Target="../customXml/item3.xml"/><Relationship Id="rId24" Type="http://schemas.openxmlformats.org/officeDocument/2006/relationships/slide" Target="slides/slide19.xml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32" Type="http://schemas.openxmlformats.org/officeDocument/2006/relationships/font" Target="fonts/Raleway-bold.fntdata"/><Relationship Id="rId37" Type="http://schemas.openxmlformats.org/officeDocument/2006/relationships/font" Target="fonts/Lato-italic.fntdata"/><Relationship Id="rId40" Type="http://schemas.openxmlformats.org/officeDocument/2006/relationships/customXml" Target="../customXml/item2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5" Type="http://schemas.openxmlformats.org/officeDocument/2006/relationships/notesMaster" Target="notesMasters/notesMaster1.xml"/><Relationship Id="rId15" Type="http://schemas.openxmlformats.org/officeDocument/2006/relationships/slide" Target="slides/slide10.xml"/><Relationship Id="rId36" Type="http://schemas.openxmlformats.org/officeDocument/2006/relationships/font" Target="fonts/Lato-bold.fntdata"/><Relationship Id="rId31" Type="http://schemas.openxmlformats.org/officeDocument/2006/relationships/font" Target="fonts/Raleway-regular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22" Type="http://schemas.openxmlformats.org/officeDocument/2006/relationships/slide" Target="slides/slide1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font" Target="fonts/Lato-regular.fntdata"/><Relationship Id="rId14" Type="http://schemas.openxmlformats.org/officeDocument/2006/relationships/slide" Target="slides/slide9.xml"/><Relationship Id="rId8" Type="http://schemas.openxmlformats.org/officeDocument/2006/relationships/slide" Target="slides/slide3.xml"/><Relationship Id="rId3" Type="http://schemas.openxmlformats.org/officeDocument/2006/relationships/presProps" Target="presProps.xml"/><Relationship Id="rId25" Type="http://schemas.openxmlformats.org/officeDocument/2006/relationships/slide" Target="slides/slide20.xml"/><Relationship Id="rId33" Type="http://schemas.openxmlformats.org/officeDocument/2006/relationships/font" Target="fonts/Raleway-italic.fntdata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38" Type="http://schemas.openxmlformats.org/officeDocument/2006/relationships/font" Target="fonts/Lato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1f822a46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1f822a46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1f822a46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1f822a46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1f822a46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c1f822a46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b5ccdf69f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b5ccdf69f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1f822a46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1f822a46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1f822a46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1f822a46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c1f822a469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c1f822a469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c1f822a46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c1f822a46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1f822a469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c1f822a469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c1f822a469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c1f822a469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ed3527ff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ed3527ff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c1f822a46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c1f822a46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c1f822a469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c1f822a469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1f822a469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1f822a469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1f822a469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1f822a469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1f822a469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1f822a469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b5ccdf69f0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b5ccdf69f0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ed3527f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bed3527f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1f822a46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1f822a46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1f822a46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1f822a46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1f822a46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1f822a46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1f822a46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1f822a46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bed3527ff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bed3527ff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1f822a46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1f822a46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document/d/1j5X5fJPcqCHPU-iZPsKf9dT56pBXg3H7hF8MkMX8Ph8/edit?usp=sharing" TargetMode="External"/><Relationship Id="rId4" Type="http://schemas.openxmlformats.org/officeDocument/2006/relationships/hyperlink" Target="https://docs.google.com/document/d/19rr-G4Kk_9-oDRIs_R9uNBThBZ5B29BNqrlmahF-FJ4/edit?usp=sharing" TargetMode="External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ocs.google.com/document/d/1j5X5fJPcqCHPU-iZPsKf9dT56pBXg3H7hF8MkMX8Ph8/edit?usp=sharing" TargetMode="External"/><Relationship Id="rId4" Type="http://schemas.openxmlformats.org/officeDocument/2006/relationships/hyperlink" Target="https://docs.google.com/document/d/19rr-G4Kk_9-oDRIs_R9uNBThBZ5B29BNqrlmahF-FJ4/edit?usp=sharing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ocs.google.com/document/d/1j5X5fJPcqCHPU-iZPsKf9dT56pBXg3H7hF8MkMX8Ph8/edit?usp=sharing" TargetMode="External"/><Relationship Id="rId4" Type="http://schemas.openxmlformats.org/officeDocument/2006/relationships/hyperlink" Target="https://docs.google.com/document/d/19rr-G4Kk_9-oDRIs_R9uNBThBZ5B29BNqrlmahF-FJ4/edit?usp=sharing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7.jpg"/><Relationship Id="rId7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7.jpg"/><Relationship Id="rId5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ocs.google.com/document/d/1j5X5fJPcqCHPU-iZPsKf9dT56pBXg3H7hF8MkMX8Ph8/edit?usp=sharing" TargetMode="External"/><Relationship Id="rId4" Type="http://schemas.openxmlformats.org/officeDocument/2006/relationships/hyperlink" Target="https://docs.google.com/document/d/19rr-G4Kk_9-oDRIs_R9uNBThBZ5B29BNqrlmahF-FJ4/edit?usp=sharing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</a:t>
            </a:r>
            <a:r>
              <a:rPr lang="ro"/>
              <a:t>Avansați</a:t>
            </a:r>
            <a:r>
              <a:rPr lang="ro"/>
              <a:t> 2021</a:t>
            </a:r>
            <a:br>
              <a:rPr lang="ro"/>
            </a:br>
            <a:r>
              <a:rPr lang="ro"/>
              <a:t>c-3</a:t>
            </a:r>
            <a:br>
              <a:rPr lang="ro"/>
            </a:br>
            <a:r>
              <a:rPr lang="ro" sz="3300"/>
              <a:t>Hamiltonian</a:t>
            </a:r>
            <a:r>
              <a:rPr lang="ro" sz="3300"/>
              <a:t> Cycle Problem, TSP,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3300"/>
              <a:t>bonus: </a:t>
            </a:r>
            <a:r>
              <a:rPr lang="ro" sz="3300"/>
              <a:t>Christofides’ algorithm</a:t>
            </a:r>
            <a:endParaRPr sz="33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Regula triunghiului (recap): Pentru orice triunghi cu lungimea laturilor L</a:t>
            </a:r>
            <a:r>
              <a:rPr b="1" baseline="-25000" lang="ro"/>
              <a:t>1</a:t>
            </a:r>
            <a:r>
              <a:rPr b="1" lang="ro"/>
              <a:t>≥L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3</a:t>
            </a:r>
            <a:r>
              <a:rPr b="1" lang="ro"/>
              <a:t>, avem L</a:t>
            </a:r>
            <a:r>
              <a:rPr b="1" baseline="-25000" lang="ro"/>
              <a:t>3</a:t>
            </a:r>
            <a:r>
              <a:rPr b="1" lang="ro"/>
              <a:t>+L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1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Pentru un graf complet ponderat, care respectă regula triunghiului, există algoritmi aproximativi pentru rezolvarea TSP! </a:t>
            </a:r>
            <a:endParaRPr b="1"/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68" name="Google Shape;168;p23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Regula triunghiului (recap): Pentru orice triunghi cu lungimea laturilor L</a:t>
            </a:r>
            <a:r>
              <a:rPr b="1" baseline="-25000" lang="ro"/>
              <a:t>1</a:t>
            </a:r>
            <a:r>
              <a:rPr b="1" lang="ro"/>
              <a:t>≥L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3</a:t>
            </a:r>
            <a:r>
              <a:rPr b="1" lang="ro"/>
              <a:t>, avem L</a:t>
            </a:r>
            <a:r>
              <a:rPr b="1" baseline="-25000" lang="ro"/>
              <a:t>3</a:t>
            </a:r>
            <a:r>
              <a:rPr b="1" lang="ro"/>
              <a:t>+L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1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Pentru un graf complet ponderat, care respectă regula triunghiului, există algoritmi aproximativi pentru rezolvarea TSP!!! </a:t>
            </a:r>
            <a:endParaRPr b="1"/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8975" y="4114300"/>
            <a:ext cx="766050" cy="85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77" name="Google Shape;177;p24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Regula triunghiului pe grafuri ne spune că pentru oricare 3 noduri interconectate  </a:t>
            </a:r>
            <a:r>
              <a:rPr b="1" i="1" lang="ro"/>
              <a:t>u,v,w</a:t>
            </a:r>
            <a:r>
              <a:rPr b="1" lang="ro"/>
              <a:t> avem: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len((u,v))≤</a:t>
            </a:r>
            <a:r>
              <a:rPr b="1" lang="ro"/>
              <a:t>len((v,w))+len((w,u))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Altfel spus, odată ce am traversat nodurile </a:t>
            </a:r>
            <a:r>
              <a:rPr b="1" i="1" lang="ro"/>
              <a:t>u,v,w</a:t>
            </a:r>
            <a:r>
              <a:rPr b="1" lang="ro"/>
              <a:t> - în această ordine, este mai eficient ca să ne întoarcem în </a:t>
            </a:r>
            <a:r>
              <a:rPr b="1" i="1" lang="ro"/>
              <a:t>u </a:t>
            </a:r>
            <a:r>
              <a:rPr b="1" lang="ro"/>
              <a:t>direct din </a:t>
            </a:r>
            <a:r>
              <a:rPr b="1" i="1" lang="ro"/>
              <a:t>w </a:t>
            </a:r>
            <a:r>
              <a:rPr b="1" lang="ro"/>
              <a:t>decât via </a:t>
            </a:r>
            <a:r>
              <a:rPr b="1" i="1" lang="ro"/>
              <a:t>v</a:t>
            </a:r>
            <a:r>
              <a:rPr b="1" lang="ro"/>
              <a:t>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Observație 2: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G un graf complet, ponderat, care respectă regula triunghiului. Și fie  v</a:t>
            </a:r>
            <a:r>
              <a:rPr b="1" baseline="-25000" lang="ro"/>
              <a:t>1</a:t>
            </a:r>
            <a:r>
              <a:rPr b="1" lang="ro"/>
              <a:t>, v</a:t>
            </a:r>
            <a:r>
              <a:rPr b="1" baseline="-25000" lang="ro"/>
              <a:t>2</a:t>
            </a:r>
            <a:r>
              <a:rPr b="1" lang="ro"/>
              <a:t>, v</a:t>
            </a:r>
            <a:r>
              <a:rPr b="1" baseline="-25000" lang="ro"/>
              <a:t>3</a:t>
            </a:r>
            <a:r>
              <a:rPr b="1" lang="ro"/>
              <a:t>, …., v</a:t>
            </a:r>
            <a:r>
              <a:rPr b="1" baseline="-25000" lang="ro"/>
              <a:t>k</a:t>
            </a:r>
            <a:r>
              <a:rPr b="1" lang="ro"/>
              <a:t> </a:t>
            </a:r>
            <a:r>
              <a:rPr b="1" lang="ro"/>
              <a:t> un lanț </a:t>
            </a:r>
            <a:r>
              <a:rPr b="1" lang="ro"/>
              <a:t>în graful G. Atunci avem len((v</a:t>
            </a:r>
            <a:r>
              <a:rPr b="1" baseline="-25000" lang="ro"/>
              <a:t>1</a:t>
            </a:r>
            <a:r>
              <a:rPr b="1" lang="ro"/>
              <a:t>,v</a:t>
            </a:r>
            <a:r>
              <a:rPr b="1" baseline="-25000" lang="ro"/>
              <a:t>k</a:t>
            </a:r>
            <a:r>
              <a:rPr b="1" lang="ro"/>
              <a:t>))≤len(</a:t>
            </a:r>
            <a:r>
              <a:rPr b="1" lang="ro"/>
              <a:t>v</a:t>
            </a:r>
            <a:r>
              <a:rPr b="1" baseline="-25000" lang="ro"/>
              <a:t>1</a:t>
            </a:r>
            <a:r>
              <a:rPr b="1" lang="ro"/>
              <a:t>, v</a:t>
            </a:r>
            <a:r>
              <a:rPr b="1" baseline="-25000" lang="ro"/>
              <a:t>2</a:t>
            </a:r>
            <a:r>
              <a:rPr b="1" lang="ro"/>
              <a:t>, v</a:t>
            </a:r>
            <a:r>
              <a:rPr b="1" baseline="-25000" lang="ro"/>
              <a:t>3</a:t>
            </a:r>
            <a:r>
              <a:rPr b="1" lang="ro"/>
              <a:t>, …., v</a:t>
            </a:r>
            <a:r>
              <a:rPr b="1" baseline="-25000" lang="ro"/>
              <a:t>k</a:t>
            </a:r>
            <a:r>
              <a:rPr b="1" lang="ro"/>
              <a:t>)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Demo: </a:t>
            </a:r>
            <a:r>
              <a:rPr lang="r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23</a:t>
            </a:r>
            <a:r>
              <a:rPr lang="ro"/>
              <a:t> &amp; </a:t>
            </a:r>
            <a:r>
              <a:rPr lang="ro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24</a:t>
            </a:r>
            <a:r>
              <a:rPr b="1" lang="ro"/>
              <a:t> Hint: Inducție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78" name="Google Shape;17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 sz="2300"/>
              <a:t>Asemănare dintre MST și TSP?</a:t>
            </a:r>
            <a:endParaRPr b="1" sz="2300"/>
          </a:p>
        </p:txBody>
      </p:sp>
      <p:pic>
        <p:nvPicPr>
          <p:cNvPr id="185" name="Google Shape;1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Asemănare dintre MST și TSP?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 sz="2300"/>
              <a:t>Ambele caută un traseu de cost total minim care  sa cuprindă toate nodurile</a:t>
            </a:r>
            <a:endParaRPr b="1" sz="2300"/>
          </a:p>
        </p:txBody>
      </p:sp>
      <p:pic>
        <p:nvPicPr>
          <p:cNvPr id="193" name="Google Shape;1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7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Diferențe dintre MST și TSP?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300"/>
          </a:p>
        </p:txBody>
      </p:sp>
      <p:pic>
        <p:nvPicPr>
          <p:cNvPr id="201" name="Google Shape;20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Diferențe dintre MST și TSP?</a:t>
            </a:r>
            <a:endParaRPr b="1" sz="2300"/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Char char="-"/>
            </a:pPr>
            <a:r>
              <a:rPr b="1" lang="ro" sz="2300"/>
              <a:t>unul este un arbore, altul este un ciclu</a:t>
            </a:r>
            <a:endParaRPr b="1"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b="1" lang="ro" sz="2300"/>
              <a:t>una este P iar alta este </a:t>
            </a:r>
            <a:r>
              <a:rPr b="1" lang="ro" sz="2300"/>
              <a:t>NP hard</a:t>
            </a:r>
            <a:r>
              <a:rPr b="1" lang="ro" sz="2300"/>
              <a:t>!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300"/>
          </a:p>
        </p:txBody>
      </p:sp>
      <p:pic>
        <p:nvPicPr>
          <p:cNvPr id="209" name="Google Shape;20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216" name="Google Shape;216;p29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Lema 3: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OPT costul soluției optime pentru TSP, iar MST - ponderea </a:t>
            </a:r>
            <a:r>
              <a:rPr b="1" lang="ro"/>
              <a:t>totală</a:t>
            </a:r>
            <a:r>
              <a:rPr b="1" lang="ro"/>
              <a:t> a unui Arbore parțial de cost minim pe baza aceluiași graf. Avem relația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OPT≥MST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Demo: </a:t>
            </a:r>
            <a:r>
              <a:rPr lang="r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23</a:t>
            </a:r>
            <a:r>
              <a:rPr lang="ro"/>
              <a:t> &amp; </a:t>
            </a:r>
            <a:r>
              <a:rPr lang="ro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24</a:t>
            </a:r>
            <a:r>
              <a:rPr b="1" lang="ro"/>
              <a:t> </a:t>
            </a:r>
            <a:endParaRPr b="1"/>
          </a:p>
        </p:txBody>
      </p:sp>
      <p:pic>
        <p:nvPicPr>
          <p:cNvPr id="217" name="Google Shape;21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8047" y="3258722"/>
            <a:ext cx="5237100" cy="18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0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300"/>
              <a:t>ApproxTSP(G)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1: Calculam arborele partial de cost minim T pentru graful G.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2: Alegem un nod u ∈ T pe post de radacina.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3: Γ=Ø.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4: Parcurgere (u, Γ)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5:</a:t>
            </a:r>
            <a:r>
              <a:rPr b="1" lang="ro" sz="2300"/>
              <a:t>concatenam</a:t>
            </a:r>
            <a:r>
              <a:rPr b="1" lang="ro" sz="2300"/>
              <a:t> nodul u la finalul lui Γ pentru a inchide un ciclu .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6: return Γ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300"/>
          </a:p>
        </p:txBody>
      </p:sp>
      <p:pic>
        <p:nvPicPr>
          <p:cNvPr id="225" name="Google Shape;22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1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1593"/>
              <a:t>Parcurgere(u, Γ)</a:t>
            </a:r>
            <a:endParaRPr b="1" sz="15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1593"/>
              <a:t>1: Concatenam pe u la Γ.</a:t>
            </a:r>
            <a:endParaRPr b="1" sz="15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1593"/>
              <a:t>2: pentru fiecare v, fiu al lui u:</a:t>
            </a:r>
            <a:endParaRPr b="1" sz="15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1593"/>
              <a:t>3: Parcurgere(v, Γ)</a:t>
            </a:r>
            <a:endParaRPr b="1" sz="15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300"/>
          </a:p>
        </p:txBody>
      </p:sp>
      <p:pic>
        <p:nvPicPr>
          <p:cNvPr id="233" name="Google Shape;2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Ciclu Hamiltomian (HC-Problem)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Fie </a:t>
            </a:r>
            <a:r>
              <a:rPr b="1" i="1" lang="ro"/>
              <a:t>G=(V,E)</a:t>
            </a:r>
            <a:r>
              <a:rPr b="1" lang="ro"/>
              <a:t> un graf neorientat.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Numim </a:t>
            </a:r>
            <a:r>
              <a:rPr b="1" i="1" lang="ro"/>
              <a:t>ciclu hamiltonian</a:t>
            </a:r>
            <a:r>
              <a:rPr b="1" lang="ro"/>
              <a:t> un ciclu în </a:t>
            </a:r>
            <a:r>
              <a:rPr b="1" i="1" lang="ro"/>
              <a:t>G</a:t>
            </a:r>
            <a:r>
              <a:rPr b="1" lang="ro"/>
              <a:t> cu proprietatea că fiecare nod apare exact o singură dată.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HC-Problem este problema de decizie dacă într-un graf oarecare există sau nu un astfel de ciclu.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u="sng"/>
              <a:t>HC-Problem este NP-Completa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 rotWithShape="1">
          <a:blip r:embed="rId4">
            <a:alphaModFix/>
          </a:blip>
          <a:srcRect b="12914" l="5705" r="5278" t="12089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2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300"/>
              <a:t>Teorema 4: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Algoritmul descris anterior este un algoritm 2-aroximativ pentru TSP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Demo: </a:t>
            </a:r>
            <a:r>
              <a:rPr lang="r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23</a:t>
            </a:r>
            <a:r>
              <a:rPr lang="ro"/>
              <a:t> &amp; </a:t>
            </a:r>
            <a:r>
              <a:rPr lang="ro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24</a:t>
            </a:r>
            <a:r>
              <a:rPr b="1" lang="ro"/>
              <a:t> 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300"/>
          </a:p>
        </p:txBody>
      </p:sp>
      <p:pic>
        <p:nvPicPr>
          <p:cNvPr id="241" name="Google Shape;24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18047" y="3258722"/>
            <a:ext cx="5237100" cy="18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3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ro" sz="2300"/>
              <a:t>Se poate oare mai bine?</a:t>
            </a:r>
            <a:endParaRPr b="1" sz="2300"/>
          </a:p>
        </p:txBody>
      </p:sp>
      <p:pic>
        <p:nvPicPr>
          <p:cNvPr id="250" name="Google Shape;2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4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300"/>
              <a:t>Se poate oare mai bine?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 sz="2300"/>
              <a:t>DA!</a:t>
            </a:r>
            <a:endParaRPr b="1" sz="2300"/>
          </a:p>
        </p:txBody>
      </p:sp>
      <p:pic>
        <p:nvPicPr>
          <p:cNvPr id="258" name="Google Shape;25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9853" y="464902"/>
            <a:ext cx="3065297" cy="20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 BONUS!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5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300"/>
              <a:t>Se poate oare mai bine?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 sz="2300"/>
              <a:t>Algoritmul lui Christofides!</a:t>
            </a:r>
            <a:endParaRPr b="1" sz="2300"/>
          </a:p>
        </p:txBody>
      </p:sp>
      <p:pic>
        <p:nvPicPr>
          <p:cNvPr id="267" name="Google Shape;267;p35"/>
          <p:cNvPicPr preferRelativeResize="0"/>
          <p:nvPr/>
        </p:nvPicPr>
        <p:blipFill rotWithShape="1">
          <a:blip r:embed="rId3">
            <a:alphaModFix/>
          </a:blip>
          <a:srcRect b="39230" l="22822" r="47970" t="7691"/>
          <a:stretch/>
        </p:blipFill>
        <p:spPr>
          <a:xfrm>
            <a:off x="7685575" y="504450"/>
            <a:ext cx="1458427" cy="149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 BONUS!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6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300"/>
              <a:t>ChristofidesTSP(G)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1: Calculam T, un APCM in G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2: Fie V∗ ⊂ V multimea de varfuri de grad impar din  T . (va exista mereu un numar par de varfuri de grad impar)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3: Fie graful  G∗ =(V∗, E∗) - graful complet indus de V∗.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4: Calculam M - cuplajul perfect de pondere totala minima pentru </a:t>
            </a:r>
            <a:r>
              <a:rPr b="1" lang="ro" sz="2300"/>
              <a:t>G∗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5: reunim multimile M si T , 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6: deoarece toate nodurile au grad par, putem evidentia un ciclu Eulerian Γ in multigraful indus de M U T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7: Pentru fiecare varf din Γ, eliminam toate “dublurile” sale, reducand costul total.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 sz="2300"/>
              <a:t>8: return Γ</a:t>
            </a:r>
            <a:endParaRPr b="1" sz="2300"/>
          </a:p>
        </p:txBody>
      </p:sp>
      <p:pic>
        <p:nvPicPr>
          <p:cNvPr id="274" name="Google Shape;274;p36"/>
          <p:cNvPicPr preferRelativeResize="0"/>
          <p:nvPr/>
        </p:nvPicPr>
        <p:blipFill rotWithShape="1">
          <a:blip r:embed="rId3">
            <a:alphaModFix/>
          </a:blip>
          <a:srcRect b="39230" l="22822" r="47970" t="7691"/>
          <a:stretch/>
        </p:blipFill>
        <p:spPr>
          <a:xfrm>
            <a:off x="7685575" y="504450"/>
            <a:ext cx="1458427" cy="149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6"/>
          <p:cNvPicPr preferRelativeResize="0"/>
          <p:nvPr/>
        </p:nvPicPr>
        <p:blipFill rotWithShape="1">
          <a:blip r:embed="rId4">
            <a:alphaModFix/>
          </a:blip>
          <a:srcRect b="39232" l="44696" r="24151" t="15228"/>
          <a:stretch/>
        </p:blipFill>
        <p:spPr>
          <a:xfrm>
            <a:off x="7229168" y="504450"/>
            <a:ext cx="1914834" cy="157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Next time:</a:t>
            </a:r>
            <a:endParaRPr/>
          </a:p>
        </p:txBody>
      </p:sp>
      <p:sp>
        <p:nvSpPr>
          <p:cNvPr id="281" name="Google Shape;281;p37"/>
          <p:cNvSpPr txBox="1"/>
          <p:nvPr>
            <p:ph idx="1" type="body"/>
          </p:nvPr>
        </p:nvSpPr>
        <p:spPr>
          <a:xfrm>
            <a:off x="729450" y="2078875"/>
            <a:ext cx="4823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37"/>
          <p:cNvPicPr preferRelativeResize="0"/>
          <p:nvPr/>
        </p:nvPicPr>
        <p:blipFill rotWithShape="1">
          <a:blip r:embed="rId3">
            <a:alphaModFix/>
          </a:blip>
          <a:srcRect b="35615" l="10602" r="29363" t="2884"/>
          <a:stretch/>
        </p:blipFill>
        <p:spPr>
          <a:xfrm>
            <a:off x="5552845" y="502475"/>
            <a:ext cx="3591153" cy="206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Fie G un graf complet cu ponderi&gt;0 pe muchii.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Evident G este graf hamiltonian, dar se pune problema găsirii ciclului hamiltonian de cost total minim</a:t>
            </a:r>
            <a:r>
              <a:rPr b="1" lang="ro"/>
              <a:t>. 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Costul unui ciclu este suma costurilor muchiilor din componența sa.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 rotWithShape="1">
          <a:blip r:embed="rId4">
            <a:alphaModFix/>
          </a:blip>
          <a:srcRect b="15618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Fie G un graf complet cu ponderi&gt;0 pe muchii.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Evident G este graf hamiltonian, dar se pune problema găsirii ciclului hamiltonian de cost total minim</a:t>
            </a:r>
            <a:r>
              <a:rPr b="1" lang="ro"/>
              <a:t>. 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Costul unui ciclu este suma costurilor muchiilor din componența sa.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 sa minimizeze costul total al deplasării”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 rotWithShape="1">
          <a:blip r:embed="rId4">
            <a:alphaModFix/>
          </a:blip>
          <a:srcRect b="15618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Fie G un graf complet cu ponderi&gt;0 pe muchii.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Evident G este graf hamiltonian, dar se pune problema găsirii ciclului hamiltonian de cost total minim</a:t>
            </a:r>
            <a:r>
              <a:rPr b="1" lang="ro"/>
              <a:t>. 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Costul unui ciclu este suma costurilor muchiilor din componența sa.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 sa minimizeze costul total al deplasării”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TSP </a:t>
            </a:r>
            <a:r>
              <a:rPr lang="ro"/>
              <a:t>este o problema </a:t>
            </a:r>
            <a:r>
              <a:rPr b="1" lang="ro"/>
              <a:t>NP-hard</a:t>
            </a:r>
            <a:r>
              <a:rPr lang="ro"/>
              <a:t>. </a:t>
            </a:r>
            <a:r>
              <a:rPr b="1" lang="ro"/>
              <a:t>Găsirea unui algoritm aproximativ este necesara!</a:t>
            </a:r>
            <a:endParaRPr b="1"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 rotWithShape="1">
          <a:blip r:embed="rId4">
            <a:alphaModFix/>
          </a:blip>
          <a:srcRect b="15618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 sa minimizeze costul total al deplasării”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TSP </a:t>
            </a:r>
            <a:r>
              <a:rPr lang="ro"/>
              <a:t>este o problema </a:t>
            </a:r>
            <a:r>
              <a:rPr b="1" lang="ro"/>
              <a:t>NP-hard</a:t>
            </a:r>
            <a:r>
              <a:rPr lang="ro"/>
              <a:t>. </a:t>
            </a:r>
            <a:r>
              <a:rPr b="1" lang="ro"/>
              <a:t>Găsirea unui algoritm aproximativ este necesara!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După cum vom vedea, nu dispunem de un astfel de algoritm.</a:t>
            </a:r>
            <a:endParaRPr b="1"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 rotWithShape="1">
          <a:blip r:embed="rId4">
            <a:alphaModFix/>
          </a:blip>
          <a:srcRect b="15618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8400" y="464900"/>
            <a:ext cx="2536750" cy="19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35" name="Google Shape;135;p19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 sa minimizeze costul total al deplasării”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Teorema 1.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Nu există nicio valoare </a:t>
            </a:r>
            <a:r>
              <a:rPr i="1" lang="ro"/>
              <a:t>c</a:t>
            </a:r>
            <a:r>
              <a:rPr lang="ro"/>
              <a:t> pentru care sa existe un algoritm în timp polinomial și care să ofere o soluție cu un factor de aproximare </a:t>
            </a:r>
            <a:r>
              <a:rPr i="1" lang="ro"/>
              <a:t>c</a:t>
            </a:r>
            <a:r>
              <a:rPr lang="ro"/>
              <a:t> pentru TSP, decât dacă </a:t>
            </a:r>
            <a:r>
              <a:rPr b="1" lang="ro"/>
              <a:t>P=NP</a:t>
            </a:r>
            <a:r>
              <a:rPr lang="ro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Demo: Vom arată că există un asemenea algoritm aproximativ, dacă și numai dacă putem rezolva problema HC în timp polinomial.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 u="sng">
                <a:solidFill>
                  <a:schemeClr val="hlink"/>
                </a:solidFill>
                <a:hlinkClick r:id="rId3"/>
              </a:rPr>
              <a:t>Seria 23</a:t>
            </a:r>
            <a:r>
              <a:rPr lang="ro"/>
              <a:t> &amp; </a:t>
            </a:r>
            <a:r>
              <a:rPr lang="ro" u="sng">
                <a:solidFill>
                  <a:schemeClr val="hlink"/>
                </a:solidFill>
                <a:hlinkClick r:id="rId4"/>
              </a:rPr>
              <a:t>Seria 24</a:t>
            </a:r>
            <a:endParaRPr/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 rotWithShape="1">
          <a:blip r:embed="rId6">
            <a:alphaModFix/>
          </a:blip>
          <a:srcRect b="15618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18400" y="464900"/>
            <a:ext cx="2536750" cy="19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44" name="Google Shape;144;p20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52" name="Google Shape;152;p21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Regula triunghiului (recap): Pentru orice triunghi cu lungimea laturilor L</a:t>
            </a:r>
            <a:r>
              <a:rPr b="1" baseline="-25000" lang="ro"/>
              <a:t>1</a:t>
            </a:r>
            <a:r>
              <a:rPr b="1" lang="ro"/>
              <a:t>≥L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3</a:t>
            </a:r>
            <a:r>
              <a:rPr b="1" lang="ro"/>
              <a:t>, avem L</a:t>
            </a:r>
            <a:r>
              <a:rPr b="1" baseline="-25000" lang="ro"/>
              <a:t>3</a:t>
            </a:r>
            <a:r>
              <a:rPr b="1" lang="ro"/>
              <a:t>+L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1</a:t>
            </a:r>
            <a:endParaRPr b="1" baseline="-25000"/>
          </a:p>
        </p:txBody>
      </p:sp>
      <p:pic>
        <p:nvPicPr>
          <p:cNvPr id="153" name="Google Shape;1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A4DE3FAB73AB40B4B2B0AA96790A3F" ma:contentTypeVersion="2" ma:contentTypeDescription="Create a new document." ma:contentTypeScope="" ma:versionID="b230d9bf2ab16a5d28d2024d6c79cc47">
  <xsd:schema xmlns:xsd="http://www.w3.org/2001/XMLSchema" xmlns:xs="http://www.w3.org/2001/XMLSchema" xmlns:p="http://schemas.microsoft.com/office/2006/metadata/properties" xmlns:ns2="51ae51c3-60d2-4282-9f7b-8fa824807686" targetNamespace="http://schemas.microsoft.com/office/2006/metadata/properties" ma:root="true" ma:fieldsID="a5151cfd9d0a4bfba61d5c934698e635" ns2:_="">
    <xsd:import namespace="51ae51c3-60d2-4282-9f7b-8fa8248076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e51c3-60d2-4282-9f7b-8fa8248076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1EBA123-F5C7-4DDC-A4FC-7786724E7EC5}"/>
</file>

<file path=customXml/itemProps2.xml><?xml version="1.0" encoding="utf-8"?>
<ds:datastoreItem xmlns:ds="http://schemas.openxmlformats.org/officeDocument/2006/customXml" ds:itemID="{9962B630-727E-4868-A3D0-70C1603CB037}"/>
</file>

<file path=customXml/itemProps3.xml><?xml version="1.0" encoding="utf-8"?>
<ds:datastoreItem xmlns:ds="http://schemas.openxmlformats.org/officeDocument/2006/customXml" ds:itemID="{9911222D-342F-4A6D-B7B4-45A3DA24EF98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0x01010048A4DE3FAB73AB40B4B2B0AA96790A3F</vt:lpwstr>
  </property>
</Properties>
</file>